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9" r:id="rId3"/>
    <p:sldId id="258" r:id="rId4"/>
    <p:sldId id="259" r:id="rId5"/>
    <p:sldId id="285" r:id="rId6"/>
    <p:sldId id="262" r:id="rId7"/>
    <p:sldId id="264" r:id="rId8"/>
    <p:sldId id="286" r:id="rId9"/>
    <p:sldId id="287" r:id="rId10"/>
    <p:sldId id="272" r:id="rId11"/>
    <p:sldId id="293" r:id="rId12"/>
    <p:sldId id="279" r:id="rId13"/>
    <p:sldId id="296" r:id="rId14"/>
    <p:sldId id="297" r:id="rId15"/>
    <p:sldId id="298" r:id="rId16"/>
    <p:sldId id="268" r:id="rId17"/>
    <p:sldId id="288" r:id="rId18"/>
    <p:sldId id="295" r:id="rId19"/>
    <p:sldId id="270" r:id="rId20"/>
    <p:sldId id="290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006600"/>
    <a:srgbClr val="000066"/>
    <a:srgbClr val="0000FF"/>
    <a:srgbClr val="FF0066"/>
    <a:srgbClr val="00FF00"/>
    <a:srgbClr val="F8F6AC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364" autoAdjust="0"/>
  </p:normalViewPr>
  <p:slideViewPr>
    <p:cSldViewPr>
      <p:cViewPr varScale="1">
        <p:scale>
          <a:sx n="69" d="100"/>
          <a:sy n="69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4D1B-6980-429F-A858-D3FE0329832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B165-379C-4459-8A13-D39AB9C6F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9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65-379C-4459-8A13-D39AB9C6FB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B165-379C-4459-8A13-D39AB9C6FB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0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7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2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8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BA3A-F532-40E8-8D25-0865A8CB0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13F7-3C15-481B-BB10-11758CA21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hyperlink" Target="&#1082;&#1074;&#1072;&#1076;&#1088;&#1072;&#1090;%20&#1091;%20&#1082;&#1091;&#1073;.wmv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8143932" cy="3929090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</a:gradFill>
                <a:latin typeface="Book Antiqua" pitchFamily="18" charset="0"/>
              </a:rPr>
              <a:t>Взаємне розміщення прямих у просторі</a:t>
            </a:r>
            <a:r>
              <a:rPr lang="ru-RU" sz="6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</a:gradFill>
                <a:latin typeface="Book Antiqua" pitchFamily="18" charset="0"/>
              </a:rPr>
              <a:t/>
            </a:r>
            <a:br>
              <a:rPr lang="ru-RU" sz="6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</a:gradFill>
                <a:latin typeface="Book Antiqua" pitchFamily="18" charset="0"/>
              </a:rPr>
            </a:br>
            <a:endParaRPr lang="ru-RU" sz="6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90375">
            <a:off x="481429" y="150230"/>
            <a:ext cx="1647722" cy="2596935"/>
          </a:xfrm>
          <a:prstGeom prst="rect">
            <a:avLst/>
          </a:prstGeom>
        </p:spPr>
      </p:pic>
      <p:pic>
        <p:nvPicPr>
          <p:cNvPr id="5" name="Рисунок 4" descr="1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30826" y="4286232"/>
            <a:ext cx="2513174" cy="2571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9LINE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70" y="0"/>
            <a:ext cx="4705129" cy="3286124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47"/>
            <a:ext cx="4438870" cy="3286124"/>
          </a:xfrm>
          <a:prstGeom prst="rect">
            <a:avLst/>
          </a:prstGeom>
        </p:spPr>
      </p:pic>
      <p:pic>
        <p:nvPicPr>
          <p:cNvPr id="4" name="Рисунок 3" descr="spalnya-v-yaponskom-stil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4"/>
            <a:ext cx="4506449" cy="3571876"/>
          </a:xfrm>
          <a:prstGeom prst="rect">
            <a:avLst/>
          </a:prstGeom>
        </p:spPr>
      </p:pic>
      <p:pic>
        <p:nvPicPr>
          <p:cNvPr id="5" name="Рисунок 4" descr="56c3394842f81.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870" y="3286124"/>
            <a:ext cx="4840181" cy="35718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323528" y="3717032"/>
            <a:ext cx="5688632" cy="2376264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79512" y="4905164"/>
            <a:ext cx="3600400" cy="97548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4905164"/>
            <a:ext cx="446449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323528" y="3717032"/>
            <a:ext cx="5688632" cy="2376264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79512" y="4905164"/>
            <a:ext cx="3600400" cy="97548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4905164"/>
            <a:ext cx="446449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55576" y="620688"/>
            <a:ext cx="3960440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34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323528" y="3717032"/>
            <a:ext cx="5688632" cy="2376264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79512" y="4905164"/>
            <a:ext cx="3600400" cy="97548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4905164"/>
            <a:ext cx="446449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55576" y="620688"/>
            <a:ext cx="3960440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35696" y="188640"/>
            <a:ext cx="144016" cy="666936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9772" y="908720"/>
            <a:ext cx="216024" cy="518457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2852936"/>
            <a:ext cx="1368152" cy="0"/>
          </a:xfrm>
          <a:prstGeom prst="line">
            <a:avLst/>
          </a:prstGeom>
          <a:ln w="76200">
            <a:solidFill>
              <a:srgbClr val="00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47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Book Antiqua" pitchFamily="18" charset="0"/>
              </a:rPr>
              <a:t>Виконання вправ</a:t>
            </a:r>
            <a:endParaRPr lang="uk-UA" sz="54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285860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Дано </a:t>
            </a:r>
            <a:r>
              <a:rPr lang="uk-UA" sz="2000" b="1" i="1" dirty="0" smtClean="0"/>
              <a:t>зображення</a:t>
            </a:r>
            <a:r>
              <a:rPr lang="ru-RU" sz="2000" b="1" i="1" dirty="0" smtClean="0"/>
              <a:t> </a:t>
            </a:r>
            <a:r>
              <a:rPr lang="ru-RU" sz="2000" b="1" i="1" dirty="0"/>
              <a:t>куба </a:t>
            </a:r>
            <a:r>
              <a:rPr lang="en-US" sz="2000" b="1" i="1" dirty="0" smtClean="0"/>
              <a:t>ABCDA1B1C1D1</a:t>
            </a:r>
            <a:r>
              <a:rPr lang="uk-UA" sz="2000" b="1" i="1" dirty="0" smtClean="0"/>
              <a:t>:</a:t>
            </a:r>
            <a:r>
              <a:rPr lang="en-US" sz="2000" b="1" i="1" dirty="0" smtClean="0"/>
              <a:t> </a:t>
            </a:r>
            <a:endParaRPr lang="uk-UA" b="1" i="1" dirty="0" smtClean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uk-UA" dirty="0" smtClean="0"/>
              <a:t>чи перетинаються прямі </a:t>
            </a:r>
            <a:r>
              <a:rPr lang="ru-RU" dirty="0" smtClean="0"/>
              <a:t>АА1 </a:t>
            </a:r>
            <a:r>
              <a:rPr lang="ru-RU" dirty="0"/>
              <a:t>та ВВ1? А1В1 і </a:t>
            </a:r>
            <a:r>
              <a:rPr lang="en-US" dirty="0"/>
              <a:t>D1C1? </a:t>
            </a:r>
            <a:r>
              <a:rPr lang="ru-RU" dirty="0"/>
              <a:t>Як </a:t>
            </a:r>
            <a:r>
              <a:rPr lang="uk-UA" dirty="0" smtClean="0"/>
              <a:t>називаються ці прямі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б) </a:t>
            </a:r>
            <a:r>
              <a:rPr lang="uk-UA" dirty="0" smtClean="0"/>
              <a:t>чи перетинаються прямі </a:t>
            </a:r>
            <a:r>
              <a:rPr lang="en-US" dirty="0" smtClean="0"/>
              <a:t>AD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en-US" dirty="0" smtClean="0"/>
              <a:t>BB1</a:t>
            </a:r>
            <a:r>
              <a:rPr lang="uk-UA" dirty="0" smtClean="0"/>
              <a:t>  і  АВ і</a:t>
            </a:r>
            <a:r>
              <a:rPr lang="en-US" dirty="0" smtClean="0"/>
              <a:t>DD</a:t>
            </a:r>
            <a:r>
              <a:rPr lang="uk-UA" baseline="-25000" dirty="0" smtClean="0"/>
              <a:t>1</a:t>
            </a:r>
            <a:r>
              <a:rPr lang="uk-UA" dirty="0" smtClean="0"/>
              <a:t> </a:t>
            </a:r>
            <a:r>
              <a:rPr lang="en-US" dirty="0" smtClean="0"/>
              <a:t>? </a:t>
            </a:r>
            <a:r>
              <a:rPr lang="ru-RU" dirty="0"/>
              <a:t>Як </a:t>
            </a:r>
            <a:r>
              <a:rPr lang="uk-UA" dirty="0" smtClean="0"/>
              <a:t>називаються ці прямі?</a:t>
            </a:r>
          </a:p>
        </p:txBody>
      </p:sp>
      <p:sp>
        <p:nvSpPr>
          <p:cNvPr id="4" name="Куб 3"/>
          <p:cNvSpPr/>
          <p:nvPr/>
        </p:nvSpPr>
        <p:spPr>
          <a:xfrm>
            <a:off x="2915816" y="2924944"/>
            <a:ext cx="3744416" cy="352839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2122" y="2924945"/>
            <a:ext cx="45719" cy="266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7660">
            <a:off x="2833411" y="5736147"/>
            <a:ext cx="1051327" cy="57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00" y="5568457"/>
            <a:ext cx="28654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64504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А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74023" y="645045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D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9500" y="519912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509" y="522855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67256" y="362989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  <a:r>
              <a:rPr lang="ru-RU" sz="1200" b="1" i="1" dirty="0"/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53294" y="256199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</a:t>
            </a:r>
            <a:r>
              <a:rPr lang="ru-RU" sz="1200" b="1" i="1" dirty="0" smtClean="0"/>
              <a:t>1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30861" y="257981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  <a:r>
              <a:rPr lang="ru-RU" sz="1200" b="1" i="1" dirty="0" smtClean="0"/>
              <a:t>1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74023" y="3634448"/>
            <a:ext cx="65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  <a:r>
              <a:rPr lang="en-US" sz="1200" b="1" i="1" dirty="0"/>
              <a:t>1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6"/>
          <a:stretch/>
        </p:blipFill>
        <p:spPr>
          <a:xfrm>
            <a:off x="6993137" y="4885561"/>
            <a:ext cx="2150863" cy="197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8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4" name="Параллелограмм 3"/>
          <p:cNvSpPr/>
          <p:nvPr/>
        </p:nvSpPr>
        <p:spPr>
          <a:xfrm>
            <a:off x="2071670" y="3357562"/>
            <a:ext cx="4429156" cy="2000264"/>
          </a:xfrm>
          <a:prstGeom prst="parallelogram">
            <a:avLst>
              <a:gd name="adj" fmla="val 41477"/>
            </a:avLst>
          </a:prstGeom>
          <a:solidFill>
            <a:schemeClr val="tx2">
              <a:lumMod val="40000"/>
              <a:lumOff val="60000"/>
            </a:schemeClr>
          </a:solidFill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071670" y="3357562"/>
            <a:ext cx="4429156" cy="2000264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643042" y="2071678"/>
            <a:ext cx="2571768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964513" y="1750207"/>
            <a:ext cx="4572032" cy="264320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6380" y="357166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Дано: </a:t>
            </a:r>
            <a:r>
              <a:rPr lang="en-GB" sz="2400" dirty="0" smtClean="0"/>
              <a:t>ABCD</a:t>
            </a:r>
            <a:r>
              <a:rPr lang="uk-UA" sz="2400" dirty="0" smtClean="0"/>
              <a:t> – ромб 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1142984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Знайти: Чи перетинаються прямі:</a:t>
            </a:r>
          </a:p>
          <a:p>
            <a:r>
              <a:rPr lang="uk-UA" sz="2400" dirty="0" smtClean="0"/>
              <a:t>               а) </a:t>
            </a:r>
            <a:r>
              <a:rPr lang="en-GB" sz="2400" dirty="0" smtClean="0"/>
              <a:t>AC</a:t>
            </a:r>
            <a:r>
              <a:rPr lang="uk-UA" sz="2400" dirty="0" smtClean="0"/>
              <a:t> і </a:t>
            </a:r>
            <a:r>
              <a:rPr lang="en-GB" sz="2400" dirty="0" smtClean="0"/>
              <a:t>MD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              б) ВМ і А</a:t>
            </a:r>
            <a:r>
              <a:rPr lang="en-GB" sz="2400" dirty="0" smtClean="0"/>
              <a:t>D</a:t>
            </a:r>
            <a:r>
              <a:rPr lang="uk-UA" sz="2400" dirty="0" smtClean="0"/>
              <a:t>?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4480" y="52863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71736" y="50004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28574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72264" y="30003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8" y="528638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00100" y="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Задача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6"/>
          <a:stretch/>
        </p:blipFill>
        <p:spPr>
          <a:xfrm>
            <a:off x="6143636" y="4071942"/>
            <a:ext cx="2774064" cy="254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Фото\Школа\CIMG3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0"/>
          <a:ext cx="9144000" cy="6858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0074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7030A0"/>
                          </a:solidFill>
                        </a:rPr>
                        <a:t>Фігури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7030A0"/>
                          </a:solidFill>
                        </a:rPr>
                        <a:t>Взаємне</a:t>
                      </a:r>
                      <a:r>
                        <a:rPr lang="uk-UA" sz="3200" baseline="0" dirty="0" smtClean="0">
                          <a:solidFill>
                            <a:srgbClr val="7030A0"/>
                          </a:solidFill>
                        </a:rPr>
                        <a:t> розміщення прямих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7030A0"/>
                          </a:solidFill>
                        </a:rPr>
                        <a:t>Запис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982">
                <a:tc rowSpan="4"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Дві прямі</a:t>
                      </a:r>
                      <a:endParaRPr lang="en-US" sz="4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4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800" b="1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US" sz="4800" b="1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4800" b="1" baseline="0" dirty="0" smtClean="0">
                          <a:solidFill>
                            <a:srgbClr val="002060"/>
                          </a:solidFill>
                        </a:rPr>
                        <a:t> b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Лежать</a:t>
                      </a:r>
                      <a:r>
                        <a:rPr lang="ru-RU" sz="3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uk-UA" sz="3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одній площині</a:t>
                      </a:r>
                      <a:endParaRPr lang="ru-RU" sz="3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Перпендикулярні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i="1" dirty="0" smtClean="0">
                          <a:solidFill>
                            <a:srgbClr val="C00000"/>
                          </a:solidFill>
                        </a:rPr>
                        <a:t>а </a:t>
                      </a:r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×</a:t>
                      </a:r>
                      <a:r>
                        <a:rPr lang="uk-UA" sz="4400" b="1" i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44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мають спільних точок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</a:rPr>
                        <a:t>Паралельні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6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b="1" i="1" dirty="0" smtClean="0">
                          <a:solidFill>
                            <a:srgbClr val="C00000"/>
                          </a:solidFill>
                        </a:rPr>
                        <a:t>а </a:t>
                      </a:r>
                      <a:r>
                        <a:rPr lang="uk-UA" sz="4400" b="1" i="1" u="sng" dirty="0" smtClean="0">
                          <a:solidFill>
                            <a:srgbClr val="C00000"/>
                          </a:solidFill>
                        </a:rPr>
                        <a:t>· </a:t>
                      </a:r>
                      <a:r>
                        <a:rPr lang="uk-UA" sz="4400" b="1" i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44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79351">
            <a:off x="2557098" y="1880480"/>
            <a:ext cx="5272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Математика – це наука, яка вимагає найбільше фантазії.</a:t>
            </a:r>
          </a:p>
          <a:p>
            <a:r>
              <a:rPr lang="uk-UA" sz="4800" dirty="0" smtClean="0">
                <a:latin typeface="Monotype Corsiva" pitchFamily="66" charset="0"/>
              </a:rPr>
              <a:t>          С. Ковалевська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215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</a:gradFill>
                <a:latin typeface="Book Antiqua" pitchFamily="18" charset="0"/>
              </a:rPr>
              <a:t>Дякую за увагу!</a:t>
            </a:r>
            <a:endParaRPr lang="ru-RU" sz="6600" b="1" i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0"/>
              </a:gra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27543" y="188640"/>
            <a:ext cx="5148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3D4A8">
                        <a:lumMod val="0"/>
                        <a:lumOff val="100000"/>
                        <a:alpha val="65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Домашня робота</a:t>
            </a:r>
            <a:endParaRPr lang="uk-UA" sz="3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3D4A8">
                      <a:lumMod val="0"/>
                      <a:lumOff val="100000"/>
                      <a:alpha val="65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/>
            <a:endParaRPr lang="uk-UA" sz="3600" b="1" i="1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3D4A8">
                      <a:lumMod val="0"/>
                      <a:lumOff val="100000"/>
                      <a:alpha val="65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/>
            <a:endParaRPr lang="uk-UA" sz="3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3D4A8">
                      <a:lumMod val="0"/>
                      <a:lumOff val="100000"/>
                      <a:alpha val="65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/>
            <a:endParaRPr lang="uk-UA" sz="3600" b="1" i="1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3D4A8">
                      <a:lumMod val="0"/>
                      <a:lumOff val="100000"/>
                      <a:alpha val="65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pPr algn="ctr"/>
            <a:endParaRPr lang="uk-UA" sz="3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3D4A8">
                      <a:lumMod val="0"/>
                      <a:lumOff val="100000"/>
                      <a:alpha val="65000"/>
                    </a:srgbClr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206" y="897303"/>
            <a:ext cx="5072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1)Р.2, §3-4, №126, с.56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Створити 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калаж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«Взаємне розміщення прямих у навколишньому середовищі»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73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e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32342">
            <a:off x="4601234" y="3672548"/>
            <a:ext cx="4428059" cy="4428059"/>
          </a:xfrm>
          <a:prstGeom prst="rect">
            <a:avLst/>
          </a:prstGeom>
        </p:spPr>
      </p:pic>
      <p:pic>
        <p:nvPicPr>
          <p:cNvPr id="16" name="Рисунок 15" descr="lea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5411">
            <a:off x="278730" y="4634270"/>
            <a:ext cx="2654072" cy="2497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4751" y="285769"/>
            <a:ext cx="8127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 Antiqua" pitchFamily="18" charset="0"/>
              </a:rPr>
              <a:t>Основні фігури стереометрії</a:t>
            </a:r>
            <a:endParaRPr lang="uk-UA" sz="44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1643074" cy="337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428736"/>
            <a:ext cx="2928958" cy="357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85860"/>
            <a:ext cx="4071934" cy="381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0_8e349_7456fd26_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480" y="4643446"/>
            <a:ext cx="2048597" cy="2034940"/>
          </a:xfrm>
          <a:prstGeom prst="rect">
            <a:avLst/>
          </a:prstGeom>
        </p:spPr>
      </p:pic>
      <p:pic>
        <p:nvPicPr>
          <p:cNvPr id="15" name="Рисунок 14" descr="0_8e349_7456fd26_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526242">
            <a:off x="4457153" y="4613067"/>
            <a:ext cx="2277039" cy="2261859"/>
          </a:xfrm>
          <a:prstGeom prst="rect">
            <a:avLst/>
          </a:prstGeom>
        </p:spPr>
      </p:pic>
      <p:pic>
        <p:nvPicPr>
          <p:cNvPr id="14" name="Рисунок 13" descr="0_8e349_7456fd26_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928279">
            <a:off x="3245161" y="4895204"/>
            <a:ext cx="1909337" cy="1896608"/>
          </a:xfrm>
          <a:prstGeom prst="rect">
            <a:avLst/>
          </a:prstGeom>
        </p:spPr>
      </p:pic>
      <p:sp>
        <p:nvSpPr>
          <p:cNvPr id="13" name="Улыбающееся лицо 12">
            <a:hlinkClick r:id="rId9" action="ppaction://hlinkfile"/>
          </p:cNvPr>
          <p:cNvSpPr/>
          <p:nvPr/>
        </p:nvSpPr>
        <p:spPr>
          <a:xfrm>
            <a:off x="8572528" y="6357958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ea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143512"/>
            <a:ext cx="2105025" cy="1981200"/>
          </a:xfrm>
          <a:prstGeom prst="rect">
            <a:avLst/>
          </a:prstGeom>
        </p:spPr>
      </p:pic>
      <p:pic>
        <p:nvPicPr>
          <p:cNvPr id="8" name="Рисунок 7" descr="lea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3877">
            <a:off x="7219877" y="-254016"/>
            <a:ext cx="2105025" cy="1981200"/>
          </a:xfrm>
          <a:prstGeom prst="rect">
            <a:avLst/>
          </a:prstGeom>
        </p:spPr>
      </p:pic>
      <p:pic>
        <p:nvPicPr>
          <p:cNvPr id="7" name="Рисунок 6" descr="lea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5143512"/>
            <a:ext cx="2105025" cy="1981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9968" y="1196752"/>
            <a:ext cx="7402476" cy="707886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endParaRPr lang="ru-RU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70" y="785794"/>
            <a:ext cx="77366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Зображення</a:t>
            </a:r>
            <a:r>
              <a:rPr lang="uk-UA" sz="6000" b="1" i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60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площини</a:t>
            </a:r>
            <a:endParaRPr lang="ru-RU" sz="6000" b="1" i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" y="2410251"/>
            <a:ext cx="4092696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72" y="2295304"/>
            <a:ext cx="5305955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0_8e349_7456fd26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8003">
            <a:off x="7929586" y="5651681"/>
            <a:ext cx="1214414" cy="1206318"/>
          </a:xfrm>
          <a:prstGeom prst="rect">
            <a:avLst/>
          </a:prstGeom>
        </p:spPr>
      </p:pic>
      <p:pic>
        <p:nvPicPr>
          <p:cNvPr id="10" name="Рисунок 9" descr="105509237_95028314_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98521" flipH="1">
            <a:off x="0" y="0"/>
            <a:ext cx="1071538" cy="1418651"/>
          </a:xfrm>
          <a:prstGeom prst="rect">
            <a:avLst/>
          </a:prstGeom>
        </p:spPr>
      </p:pic>
      <p:pic>
        <p:nvPicPr>
          <p:cNvPr id="11" name="Рисунок 10" descr="lea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38363">
            <a:off x="2781628" y="4781900"/>
            <a:ext cx="2857500" cy="2857500"/>
          </a:xfrm>
          <a:prstGeom prst="rect">
            <a:avLst/>
          </a:prstGeom>
        </p:spPr>
      </p:pic>
      <p:pic>
        <p:nvPicPr>
          <p:cNvPr id="12" name="Рисунок 11" descr="0_8e349_7456fd26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8003">
            <a:off x="2768732" y="5628334"/>
            <a:ext cx="1214414" cy="12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6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53431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26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0769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Основні </a:t>
                      </a:r>
                      <a:r>
                        <a:rPr lang="uk-UA" sz="3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стереометричні </a:t>
                      </a:r>
                      <a:r>
                        <a:rPr lang="uk-UA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фігури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3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Малюнок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Назва фігури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Позначення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8739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802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6363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428596" y="221455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290" y="271462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28794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88"/>
            <a:ext cx="1857356" cy="121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олилиния 15"/>
          <p:cNvSpPr/>
          <p:nvPr/>
        </p:nvSpPr>
        <p:spPr>
          <a:xfrm>
            <a:off x="1785918" y="5214950"/>
            <a:ext cx="1500198" cy="1285884"/>
          </a:xfrm>
          <a:custGeom>
            <a:avLst/>
            <a:gdLst>
              <a:gd name="connsiteX0" fmla="*/ 263236 w 947903"/>
              <a:gd name="connsiteY0" fmla="*/ 71437 h 827299"/>
              <a:gd name="connsiteX1" fmla="*/ 277090 w 947903"/>
              <a:gd name="connsiteY1" fmla="*/ 29873 h 827299"/>
              <a:gd name="connsiteX2" fmla="*/ 665018 w 947903"/>
              <a:gd name="connsiteY2" fmla="*/ 29873 h 827299"/>
              <a:gd name="connsiteX3" fmla="*/ 706581 w 947903"/>
              <a:gd name="connsiteY3" fmla="*/ 43728 h 827299"/>
              <a:gd name="connsiteX4" fmla="*/ 789708 w 947903"/>
              <a:gd name="connsiteY4" fmla="*/ 113000 h 827299"/>
              <a:gd name="connsiteX5" fmla="*/ 831272 w 947903"/>
              <a:gd name="connsiteY5" fmla="*/ 140710 h 827299"/>
              <a:gd name="connsiteX6" fmla="*/ 872836 w 947903"/>
              <a:gd name="connsiteY6" fmla="*/ 293110 h 827299"/>
              <a:gd name="connsiteX7" fmla="*/ 900545 w 947903"/>
              <a:gd name="connsiteY7" fmla="*/ 348528 h 827299"/>
              <a:gd name="connsiteX8" fmla="*/ 914399 w 947903"/>
              <a:gd name="connsiteY8" fmla="*/ 487073 h 827299"/>
              <a:gd name="connsiteX9" fmla="*/ 900545 w 947903"/>
              <a:gd name="connsiteY9" fmla="*/ 611764 h 827299"/>
              <a:gd name="connsiteX10" fmla="*/ 858981 w 947903"/>
              <a:gd name="connsiteY10" fmla="*/ 625619 h 827299"/>
              <a:gd name="connsiteX11" fmla="*/ 789708 w 947903"/>
              <a:gd name="connsiteY11" fmla="*/ 639473 h 827299"/>
              <a:gd name="connsiteX12" fmla="*/ 734290 w 947903"/>
              <a:gd name="connsiteY12" fmla="*/ 653328 h 827299"/>
              <a:gd name="connsiteX13" fmla="*/ 692727 w 947903"/>
              <a:gd name="connsiteY13" fmla="*/ 708746 h 827299"/>
              <a:gd name="connsiteX14" fmla="*/ 568036 w 947903"/>
              <a:gd name="connsiteY14" fmla="*/ 750310 h 827299"/>
              <a:gd name="connsiteX15" fmla="*/ 512618 w 947903"/>
              <a:gd name="connsiteY15" fmla="*/ 764164 h 827299"/>
              <a:gd name="connsiteX16" fmla="*/ 457199 w 947903"/>
              <a:gd name="connsiteY16" fmla="*/ 791873 h 827299"/>
              <a:gd name="connsiteX17" fmla="*/ 332508 w 947903"/>
              <a:gd name="connsiteY17" fmla="*/ 819582 h 827299"/>
              <a:gd name="connsiteX18" fmla="*/ 180108 w 947903"/>
              <a:gd name="connsiteY18" fmla="*/ 805728 h 827299"/>
              <a:gd name="connsiteX19" fmla="*/ 124690 w 947903"/>
              <a:gd name="connsiteY19" fmla="*/ 722600 h 827299"/>
              <a:gd name="connsiteX20" fmla="*/ 96981 w 947903"/>
              <a:gd name="connsiteY20" fmla="*/ 681037 h 827299"/>
              <a:gd name="connsiteX21" fmla="*/ 69272 w 947903"/>
              <a:gd name="connsiteY21" fmla="*/ 639473 h 827299"/>
              <a:gd name="connsiteX22" fmla="*/ 83127 w 947903"/>
              <a:gd name="connsiteY22" fmla="*/ 584055 h 827299"/>
              <a:gd name="connsiteX23" fmla="*/ 110836 w 947903"/>
              <a:gd name="connsiteY23" fmla="*/ 500928 h 827299"/>
              <a:gd name="connsiteX24" fmla="*/ 124690 w 947903"/>
              <a:gd name="connsiteY24" fmla="*/ 459364 h 827299"/>
              <a:gd name="connsiteX25" fmla="*/ 152399 w 947903"/>
              <a:gd name="connsiteY25" fmla="*/ 362382 h 827299"/>
              <a:gd name="connsiteX26" fmla="*/ 55418 w 947903"/>
              <a:gd name="connsiteY26" fmla="*/ 223837 h 827299"/>
              <a:gd name="connsiteX27" fmla="*/ 27708 w 947903"/>
              <a:gd name="connsiteY27" fmla="*/ 196128 h 827299"/>
              <a:gd name="connsiteX28" fmla="*/ 55418 w 947903"/>
              <a:gd name="connsiteY28" fmla="*/ 140710 h 827299"/>
              <a:gd name="connsiteX29" fmla="*/ 69272 w 947903"/>
              <a:gd name="connsiteY29" fmla="*/ 99146 h 827299"/>
              <a:gd name="connsiteX30" fmla="*/ 249381 w 947903"/>
              <a:gd name="connsiteY30" fmla="*/ 57582 h 827299"/>
              <a:gd name="connsiteX31" fmla="*/ 263236 w 947903"/>
              <a:gd name="connsiteY31" fmla="*/ 71437 h 82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47903" h="827299">
                <a:moveTo>
                  <a:pt x="263236" y="71437"/>
                </a:moveTo>
                <a:cubicBezTo>
                  <a:pt x="267854" y="66819"/>
                  <a:pt x="263365" y="34864"/>
                  <a:pt x="277090" y="29873"/>
                </a:cubicBezTo>
                <a:cubicBezTo>
                  <a:pt x="359241" y="0"/>
                  <a:pt x="619062" y="27320"/>
                  <a:pt x="665018" y="29873"/>
                </a:cubicBezTo>
                <a:cubicBezTo>
                  <a:pt x="678872" y="34491"/>
                  <a:pt x="693519" y="37197"/>
                  <a:pt x="706581" y="43728"/>
                </a:cubicBezTo>
                <a:cubicBezTo>
                  <a:pt x="758180" y="69528"/>
                  <a:pt x="743745" y="74697"/>
                  <a:pt x="789708" y="113000"/>
                </a:cubicBezTo>
                <a:cubicBezTo>
                  <a:pt x="802500" y="123660"/>
                  <a:pt x="817417" y="131473"/>
                  <a:pt x="831272" y="140710"/>
                </a:cubicBezTo>
                <a:cubicBezTo>
                  <a:pt x="842087" y="183967"/>
                  <a:pt x="859663" y="256883"/>
                  <a:pt x="872836" y="293110"/>
                </a:cubicBezTo>
                <a:cubicBezTo>
                  <a:pt x="879894" y="312520"/>
                  <a:pt x="891309" y="330055"/>
                  <a:pt x="900545" y="348528"/>
                </a:cubicBezTo>
                <a:cubicBezTo>
                  <a:pt x="905163" y="394710"/>
                  <a:pt x="908265" y="441068"/>
                  <a:pt x="914399" y="487073"/>
                </a:cubicBezTo>
                <a:cubicBezTo>
                  <a:pt x="921908" y="543393"/>
                  <a:pt x="947903" y="564406"/>
                  <a:pt x="900545" y="611764"/>
                </a:cubicBezTo>
                <a:cubicBezTo>
                  <a:pt x="890218" y="622091"/>
                  <a:pt x="873149" y="622077"/>
                  <a:pt x="858981" y="625619"/>
                </a:cubicBezTo>
                <a:cubicBezTo>
                  <a:pt x="836136" y="631330"/>
                  <a:pt x="812696" y="634365"/>
                  <a:pt x="789708" y="639473"/>
                </a:cubicBezTo>
                <a:cubicBezTo>
                  <a:pt x="771120" y="643604"/>
                  <a:pt x="752763" y="648710"/>
                  <a:pt x="734290" y="653328"/>
                </a:cubicBezTo>
                <a:cubicBezTo>
                  <a:pt x="720436" y="671801"/>
                  <a:pt x="710259" y="693719"/>
                  <a:pt x="692727" y="708746"/>
                </a:cubicBezTo>
                <a:cubicBezTo>
                  <a:pt x="656520" y="739780"/>
                  <a:pt x="611641" y="740620"/>
                  <a:pt x="568036" y="750310"/>
                </a:cubicBezTo>
                <a:cubicBezTo>
                  <a:pt x="549448" y="754441"/>
                  <a:pt x="531091" y="759546"/>
                  <a:pt x="512618" y="764164"/>
                </a:cubicBezTo>
                <a:cubicBezTo>
                  <a:pt x="494145" y="773400"/>
                  <a:pt x="476537" y="784621"/>
                  <a:pt x="457199" y="791873"/>
                </a:cubicBezTo>
                <a:cubicBezTo>
                  <a:pt x="434831" y="800261"/>
                  <a:pt x="351327" y="815818"/>
                  <a:pt x="332508" y="819582"/>
                </a:cubicBezTo>
                <a:cubicBezTo>
                  <a:pt x="281708" y="814964"/>
                  <a:pt x="226332" y="827299"/>
                  <a:pt x="180108" y="805728"/>
                </a:cubicBezTo>
                <a:cubicBezTo>
                  <a:pt x="149930" y="791645"/>
                  <a:pt x="143163" y="750309"/>
                  <a:pt x="124690" y="722600"/>
                </a:cubicBezTo>
                <a:lnTo>
                  <a:pt x="96981" y="681037"/>
                </a:lnTo>
                <a:lnTo>
                  <a:pt x="69272" y="639473"/>
                </a:lnTo>
                <a:cubicBezTo>
                  <a:pt x="73890" y="621000"/>
                  <a:pt x="77655" y="602293"/>
                  <a:pt x="83127" y="584055"/>
                </a:cubicBezTo>
                <a:cubicBezTo>
                  <a:pt x="91520" y="556079"/>
                  <a:pt x="101600" y="528637"/>
                  <a:pt x="110836" y="500928"/>
                </a:cubicBezTo>
                <a:cubicBezTo>
                  <a:pt x="115454" y="487073"/>
                  <a:pt x="121148" y="473532"/>
                  <a:pt x="124690" y="459364"/>
                </a:cubicBezTo>
                <a:cubicBezTo>
                  <a:pt x="142087" y="389778"/>
                  <a:pt x="132524" y="422010"/>
                  <a:pt x="152399" y="362382"/>
                </a:cubicBezTo>
                <a:cubicBezTo>
                  <a:pt x="129041" y="268948"/>
                  <a:pt x="152009" y="320427"/>
                  <a:pt x="55418" y="223837"/>
                </a:cubicBezTo>
                <a:lnTo>
                  <a:pt x="27708" y="196128"/>
                </a:lnTo>
                <a:cubicBezTo>
                  <a:pt x="0" y="112999"/>
                  <a:pt x="9236" y="186892"/>
                  <a:pt x="55418" y="140710"/>
                </a:cubicBezTo>
                <a:cubicBezTo>
                  <a:pt x="65745" y="130383"/>
                  <a:pt x="57388" y="107634"/>
                  <a:pt x="69272" y="99146"/>
                </a:cubicBezTo>
                <a:cubicBezTo>
                  <a:pt x="132301" y="54125"/>
                  <a:pt x="180592" y="83378"/>
                  <a:pt x="249381" y="57582"/>
                </a:cubicBezTo>
                <a:cubicBezTo>
                  <a:pt x="259050" y="53956"/>
                  <a:pt x="258618" y="76055"/>
                  <a:pt x="263236" y="7143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00034" y="3714752"/>
            <a:ext cx="1643074" cy="6429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20" y="18573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20002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71538" y="24288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0034" y="40005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00100" y="43576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71736" y="435769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85786" y="4286256"/>
            <a:ext cx="2428892" cy="71438"/>
          </a:xfrm>
          <a:prstGeom prst="lin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214414" y="428625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43174" y="421481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9401">
            <a:off x="6198265" y="2552044"/>
            <a:ext cx="8540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955">
            <a:off x="2479916" y="2289682"/>
            <a:ext cx="998566" cy="7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746" y="33265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Взаємне розташування двох прямих на площині:</a:t>
            </a:r>
            <a:endParaRPr lang="uk-UA" sz="4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702" y="2029888"/>
            <a:ext cx="28576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Перетинаються а</a:t>
            </a:r>
            <a:r>
              <a:rPr lang="en-US" i="1" dirty="0" smtClean="0"/>
              <a:t>    b</a:t>
            </a:r>
            <a:endParaRPr lang="uk-UA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2285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або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45110" y="2214554"/>
            <a:ext cx="19506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i="1" dirty="0"/>
              <a:t>П</a:t>
            </a:r>
            <a:r>
              <a:rPr lang="uk-UA" i="1" dirty="0" smtClean="0"/>
              <a:t>аралельні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en-US" i="1" dirty="0" smtClean="0"/>
              <a:t>a||b</a:t>
            </a:r>
            <a:r>
              <a:rPr lang="en-US" i="1" dirty="0"/>
              <a:t>)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75104"/>
            <a:ext cx="3355735" cy="19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2766"/>
            <a:ext cx="19446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36" y="331142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463115" y="1538913"/>
            <a:ext cx="375777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00694" y="1643050"/>
            <a:ext cx="727490" cy="4974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leaf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932342">
            <a:off x="4614817" y="3705711"/>
            <a:ext cx="4428059" cy="4428059"/>
          </a:xfrm>
          <a:prstGeom prst="rect">
            <a:avLst/>
          </a:prstGeom>
        </p:spPr>
      </p:pic>
      <p:pic>
        <p:nvPicPr>
          <p:cNvPr id="16" name="Рисунок 15" descr="leaf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25411">
            <a:off x="315967" y="4634270"/>
            <a:ext cx="2654072" cy="2497950"/>
          </a:xfrm>
          <a:prstGeom prst="rect">
            <a:avLst/>
          </a:prstGeom>
        </p:spPr>
      </p:pic>
      <p:pic>
        <p:nvPicPr>
          <p:cNvPr id="17" name="Рисунок 16" descr="0_8e349_7456fd26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717" y="4643446"/>
            <a:ext cx="2048597" cy="2034940"/>
          </a:xfrm>
          <a:prstGeom prst="rect">
            <a:avLst/>
          </a:prstGeom>
        </p:spPr>
      </p:pic>
      <p:pic>
        <p:nvPicPr>
          <p:cNvPr id="19" name="Рисунок 18" descr="0_8e349_7456fd26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26242">
            <a:off x="4600031" y="4684504"/>
            <a:ext cx="2277039" cy="2261859"/>
          </a:xfrm>
          <a:prstGeom prst="rect">
            <a:avLst/>
          </a:prstGeom>
        </p:spPr>
      </p:pic>
      <p:pic>
        <p:nvPicPr>
          <p:cNvPr id="18" name="Рисунок 17" descr="0_8e349_7456fd26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928279">
            <a:off x="3245161" y="4895204"/>
            <a:ext cx="1909337" cy="18966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8">
            <a:off x="-17188" y="3357561"/>
            <a:ext cx="2196813" cy="16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223">
            <a:off x="291323" y="3615817"/>
            <a:ext cx="1622842" cy="10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505">
            <a:off x="880655" y="2506897"/>
            <a:ext cx="923958" cy="8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45" y="3528352"/>
            <a:ext cx="2347441" cy="13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5"/>
          <p:cNvSpPr/>
          <p:nvPr/>
        </p:nvSpPr>
        <p:spPr>
          <a:xfrm>
            <a:off x="2399906" y="3080730"/>
            <a:ext cx="24865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i="1" dirty="0"/>
              <a:t>П</a:t>
            </a:r>
            <a:r>
              <a:rPr lang="uk-UA" i="1" dirty="0" smtClean="0"/>
              <a:t>ерпендикулярні</a:t>
            </a:r>
            <a:r>
              <a:rPr lang="ru-RU" i="1" dirty="0" smtClean="0"/>
              <a:t>(</a:t>
            </a:r>
            <a:r>
              <a:rPr lang="en-US" i="1" dirty="0" smtClean="0"/>
              <a:t>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</a:t>
            </a:r>
            <a:r>
              <a:rPr lang="en-US" i="1" dirty="0" smtClean="0"/>
              <a:t>b)</a:t>
            </a:r>
            <a:endParaRPr lang="en-US" i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39" y="3741495"/>
            <a:ext cx="1153280" cy="7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5587">
            <a:off x="3299141" y="3931196"/>
            <a:ext cx="703723" cy="39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800000">
            <a:off x="3169751" y="2038979"/>
            <a:ext cx="26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338055" y="313227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/>
                <a:cs typeface="Times New Roman"/>
              </a:rPr>
              <a:t>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68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687" y="285728"/>
            <a:ext cx="8961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uk-UA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Взаємне розміщення двох прямих у просторі</a:t>
            </a:r>
            <a:endParaRPr lang="uk-UA" sz="40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316961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 прямі у просторі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786190"/>
            <a:ext cx="2286016" cy="369332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Паралельні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3786190"/>
            <a:ext cx="2232248" cy="369332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Перетинаються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50" y="3786190"/>
            <a:ext cx="1872208" cy="369332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Мимобіжні</a:t>
            </a:r>
            <a:endParaRPr lang="uk-UA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94"/>
            <a:ext cx="31146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643446"/>
            <a:ext cx="14446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929198"/>
            <a:ext cx="14446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429132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643446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429132"/>
            <a:ext cx="31146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643446"/>
            <a:ext cx="6651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072074"/>
            <a:ext cx="200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572008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786322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4" y="4357694"/>
            <a:ext cx="3277976" cy="18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786322"/>
            <a:ext cx="168992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2462" y="5000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</a:t>
            </a:r>
            <a:endParaRPr lang="ru-RU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5000636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2" y="4143380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4429132"/>
            <a:ext cx="40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00100" y="2357430"/>
            <a:ext cx="3286148" cy="642938"/>
          </a:xfrm>
          <a:prstGeom prst="rect">
            <a:avLst/>
          </a:prstGeom>
          <a:solidFill>
            <a:srgbClr val="F8F6A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лежать в одній площині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50" y="4143380"/>
            <a:ext cx="1322463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429256" y="2357430"/>
            <a:ext cx="3357586" cy="642938"/>
          </a:xfrm>
          <a:prstGeom prst="rect">
            <a:avLst/>
          </a:prstGeom>
          <a:solidFill>
            <a:srgbClr val="F8F6A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лежать в одній площині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 flipV="1">
            <a:off x="2571736" y="1785926"/>
            <a:ext cx="1071570" cy="5000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286380" y="1785926"/>
            <a:ext cx="928694" cy="5000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1714480" y="3143248"/>
            <a:ext cx="500066" cy="428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3393273" y="3178967"/>
            <a:ext cx="428628" cy="357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6965173" y="3393281"/>
            <a:ext cx="50006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99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3428999"/>
          </a:xfrm>
          <a:prstGeom prst="rect">
            <a:avLst/>
          </a:prstGeom>
        </p:spPr>
      </p:pic>
      <p:pic>
        <p:nvPicPr>
          <p:cNvPr id="3" name="Рисунок 2" descr="perexo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500562" cy="342900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643438" cy="3429000"/>
          </a:xfrm>
          <a:prstGeom prst="rect">
            <a:avLst/>
          </a:prstGeom>
        </p:spPr>
      </p:pic>
      <p:pic>
        <p:nvPicPr>
          <p:cNvPr id="5" name="Рисунок 4" descr="V-geometrii-Lobachevskogo-parallelnye-pryamye-peresekayuts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0px-Crossroad_in_wint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3429000"/>
          </a:xfrm>
          <a:prstGeom prst="rect">
            <a:avLst/>
          </a:prstGeom>
        </p:spPr>
      </p:pic>
      <p:pic>
        <p:nvPicPr>
          <p:cNvPr id="5" name="Рисунок 4" descr="YbcnxB6SDQ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</p:spPr>
      </p:pic>
      <p:pic>
        <p:nvPicPr>
          <p:cNvPr id="4" name="Рисунок 3" descr="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429000"/>
          </a:xfrm>
          <a:prstGeom prst="rect">
            <a:avLst/>
          </a:prstGeom>
        </p:spPr>
      </p:pic>
      <p:pic>
        <p:nvPicPr>
          <p:cNvPr id="6" name="Рисунок 5" descr="diagonal-800x5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29000"/>
            <a:ext cx="4563733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227</Words>
  <Application>Microsoft Office PowerPoint</Application>
  <PresentationFormat>Экран (4:3)</PresentationFormat>
  <Paragraphs>72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Monotype Corsiva</vt:lpstr>
      <vt:lpstr>Times New Roman</vt:lpstr>
      <vt:lpstr>Тема Office</vt:lpstr>
      <vt:lpstr>Взаємне розміщення прямих у просторі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kobra12880112@gmail.com</cp:lastModifiedBy>
  <cp:revision>134</cp:revision>
  <dcterms:created xsi:type="dcterms:W3CDTF">2013-02-10T21:39:14Z</dcterms:created>
  <dcterms:modified xsi:type="dcterms:W3CDTF">2024-10-17T05:43:24Z</dcterms:modified>
</cp:coreProperties>
</file>